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3.jpg" ContentType="image/jpg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4.jpg" ContentType="image/jp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8" r:id="rId3"/>
    <p:sldId id="281" r:id="rId4"/>
    <p:sldId id="257" r:id="rId5"/>
    <p:sldId id="259" r:id="rId6"/>
    <p:sldId id="275" r:id="rId7"/>
    <p:sldId id="285" r:id="rId8"/>
    <p:sldId id="286" r:id="rId9"/>
    <p:sldId id="287" r:id="rId10"/>
    <p:sldId id="276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8" r:id="rId20"/>
    <p:sldId id="300" r:id="rId21"/>
    <p:sldId id="299" r:id="rId22"/>
    <p:sldId id="277" r:id="rId23"/>
    <p:sldId id="278" r:id="rId24"/>
    <p:sldId id="261" r:id="rId25"/>
    <p:sldId id="279" r:id="rId26"/>
    <p:sldId id="280" r:id="rId27"/>
    <p:sldId id="268" r:id="rId28"/>
  </p:sldIdLst>
  <p:sldSz cx="9144000" cy="6858000" type="screen4x3"/>
  <p:notesSz cx="6858000" cy="9144000"/>
  <p:defaultTextStyle>
    <a:defPPr>
      <a:defRPr lang="en-US"/>
    </a:defPPr>
    <a:lvl1pPr marL="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C814D9-C3DC-4407-B4EF-592AE56D48E7}" v="3" dt="2026-02-17T04:02:34.0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33" autoAdjust="0"/>
  </p:normalViewPr>
  <p:slideViewPr>
    <p:cSldViewPr snapToGrid="0" snapToObjects="1">
      <p:cViewPr>
        <p:scale>
          <a:sx n="75" d="100"/>
          <a:sy n="75" d="100"/>
        </p:scale>
        <p:origin x="1666" y="12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ta Kho" userId="74529dad62ac34cb" providerId="LiveId" clId="{BB404560-6C13-4ADD-A99C-3996935F36CE}"/>
    <pc:docChg chg="undo custSel addSld delSld modSld sldOrd">
      <pc:chgData name="Rita Kho" userId="74529dad62ac34cb" providerId="LiveId" clId="{BB404560-6C13-4ADD-A99C-3996935F36CE}" dt="2026-02-18T11:57:40.775" v="424" actId="14100"/>
      <pc:docMkLst>
        <pc:docMk/>
      </pc:docMkLst>
      <pc:sldChg chg="modSp mod">
        <pc:chgData name="Rita Kho" userId="74529dad62ac34cb" providerId="LiveId" clId="{BB404560-6C13-4ADD-A99C-3996935F36CE}" dt="2026-02-17T04:05:12.661" v="413" actId="255"/>
        <pc:sldMkLst>
          <pc:docMk/>
          <pc:sldMk cId="0" sldId="257"/>
        </pc:sldMkLst>
        <pc:spChg chg="mod">
          <ac:chgData name="Rita Kho" userId="74529dad62ac34cb" providerId="LiveId" clId="{BB404560-6C13-4ADD-A99C-3996935F36CE}" dt="2026-02-17T04:05:12.661" v="413" actId="255"/>
          <ac:spMkLst>
            <pc:docMk/>
            <pc:sldMk cId="0" sldId="257"/>
            <ac:spMk id="2" creationId="{85F41383-475E-69A2-BCB0-11430D5C8C00}"/>
          </ac:spMkLst>
        </pc:spChg>
      </pc:sldChg>
      <pc:sldChg chg="modSp mod">
        <pc:chgData name="Rita Kho" userId="74529dad62ac34cb" providerId="LiveId" clId="{BB404560-6C13-4ADD-A99C-3996935F36CE}" dt="2026-02-17T04:06:22.879" v="421" actId="27636"/>
        <pc:sldMkLst>
          <pc:docMk/>
          <pc:sldMk cId="0" sldId="261"/>
        </pc:sldMkLst>
        <pc:spChg chg="mod">
          <ac:chgData name="Rita Kho" userId="74529dad62ac34cb" providerId="LiveId" clId="{BB404560-6C13-4ADD-A99C-3996935F36CE}" dt="2026-02-17T04:06:22.879" v="421" actId="27636"/>
          <ac:spMkLst>
            <pc:docMk/>
            <pc:sldMk cId="0" sldId="261"/>
            <ac:spMk id="3" creationId="{90A072B5-BB8A-5F95-91A1-FE0CA33C61B5}"/>
          </ac:spMkLst>
        </pc:spChg>
      </pc:sldChg>
      <pc:sldChg chg="modSp mod">
        <pc:chgData name="Rita Kho" userId="74529dad62ac34cb" providerId="LiveId" clId="{BB404560-6C13-4ADD-A99C-3996935F36CE}" dt="2026-02-17T04:05:38.669" v="415" actId="2711"/>
        <pc:sldMkLst>
          <pc:docMk/>
          <pc:sldMk cId="2821183666" sldId="275"/>
        </pc:sldMkLst>
        <pc:spChg chg="mod">
          <ac:chgData name="Rita Kho" userId="74529dad62ac34cb" providerId="LiveId" clId="{BB404560-6C13-4ADD-A99C-3996935F36CE}" dt="2026-02-17T04:05:38.669" v="415" actId="2711"/>
          <ac:spMkLst>
            <pc:docMk/>
            <pc:sldMk cId="2821183666" sldId="275"/>
            <ac:spMk id="3" creationId="{1108BBF6-EE53-0864-CB78-59431E7CFD02}"/>
          </ac:spMkLst>
        </pc:spChg>
      </pc:sldChg>
      <pc:sldChg chg="modSp mod">
        <pc:chgData name="Rita Kho" userId="74529dad62ac34cb" providerId="LiveId" clId="{BB404560-6C13-4ADD-A99C-3996935F36CE}" dt="2026-02-17T04:05:55.492" v="417" actId="27636"/>
        <pc:sldMkLst>
          <pc:docMk/>
          <pc:sldMk cId="1432167658" sldId="277"/>
        </pc:sldMkLst>
        <pc:spChg chg="mod">
          <ac:chgData name="Rita Kho" userId="74529dad62ac34cb" providerId="LiveId" clId="{BB404560-6C13-4ADD-A99C-3996935F36CE}" dt="2026-02-17T04:05:55.492" v="417" actId="27636"/>
          <ac:spMkLst>
            <pc:docMk/>
            <pc:sldMk cId="1432167658" sldId="277"/>
            <ac:spMk id="3" creationId="{1B7D20DE-A237-817E-BFB6-7D6A9CBB5E52}"/>
          </ac:spMkLst>
        </pc:spChg>
      </pc:sldChg>
      <pc:sldChg chg="modSp mod">
        <pc:chgData name="Rita Kho" userId="74529dad62ac34cb" providerId="LiveId" clId="{BB404560-6C13-4ADD-A99C-3996935F36CE}" dt="2026-02-17T04:06:31.705" v="422" actId="255"/>
        <pc:sldMkLst>
          <pc:docMk/>
          <pc:sldMk cId="3405478451" sldId="278"/>
        </pc:sldMkLst>
        <pc:spChg chg="mod">
          <ac:chgData name="Rita Kho" userId="74529dad62ac34cb" providerId="LiveId" clId="{BB404560-6C13-4ADD-A99C-3996935F36CE}" dt="2026-02-17T04:06:31.705" v="422" actId="255"/>
          <ac:spMkLst>
            <pc:docMk/>
            <pc:sldMk cId="3405478451" sldId="278"/>
            <ac:spMk id="3" creationId="{57EC08EA-6353-C6E8-52E9-065D20BB4457}"/>
          </ac:spMkLst>
        </pc:spChg>
      </pc:sldChg>
      <pc:sldChg chg="modSp mod">
        <pc:chgData name="Rita Kho" userId="74529dad62ac34cb" providerId="LiveId" clId="{BB404560-6C13-4ADD-A99C-3996935F36CE}" dt="2026-02-17T04:06:09.490" v="419" actId="255"/>
        <pc:sldMkLst>
          <pc:docMk/>
          <pc:sldMk cId="2256073579" sldId="279"/>
        </pc:sldMkLst>
        <pc:spChg chg="mod">
          <ac:chgData name="Rita Kho" userId="74529dad62ac34cb" providerId="LiveId" clId="{BB404560-6C13-4ADD-A99C-3996935F36CE}" dt="2026-02-17T04:06:09.490" v="419" actId="255"/>
          <ac:spMkLst>
            <pc:docMk/>
            <pc:sldMk cId="2256073579" sldId="279"/>
            <ac:spMk id="3" creationId="{3E540B01-C8C7-AF7E-CE50-E7C9A4326B86}"/>
          </ac:spMkLst>
        </pc:spChg>
      </pc:sldChg>
      <pc:sldChg chg="modSp mod">
        <pc:chgData name="Rita Kho" userId="74529dad62ac34cb" providerId="LiveId" clId="{BB404560-6C13-4ADD-A99C-3996935F36CE}" dt="2026-02-17T04:04:04.382" v="406" actId="1076"/>
        <pc:sldMkLst>
          <pc:docMk/>
          <pc:sldMk cId="1073085008" sldId="281"/>
        </pc:sldMkLst>
        <pc:spChg chg="mod">
          <ac:chgData name="Rita Kho" userId="74529dad62ac34cb" providerId="LiveId" clId="{BB404560-6C13-4ADD-A99C-3996935F36CE}" dt="2026-02-17T04:03:56.178" v="405" actId="255"/>
          <ac:spMkLst>
            <pc:docMk/>
            <pc:sldMk cId="1073085008" sldId="281"/>
            <ac:spMk id="5" creationId="{E46C247B-047D-BC4E-26E5-4FCECB3F8C99}"/>
          </ac:spMkLst>
        </pc:spChg>
        <pc:spChg chg="mod">
          <ac:chgData name="Rita Kho" userId="74529dad62ac34cb" providerId="LiveId" clId="{BB404560-6C13-4ADD-A99C-3996935F36CE}" dt="2026-02-17T04:04:04.382" v="406" actId="1076"/>
          <ac:spMkLst>
            <pc:docMk/>
            <pc:sldMk cId="1073085008" sldId="281"/>
            <ac:spMk id="7" creationId="{704F9191-BC63-2D2C-3975-A4AAEEBBAF53}"/>
          </ac:spMkLst>
        </pc:spChg>
      </pc:sldChg>
      <pc:sldChg chg="modSp mod">
        <pc:chgData name="Rita Kho" userId="74529dad62ac34cb" providerId="LiveId" clId="{BB404560-6C13-4ADD-A99C-3996935F36CE}" dt="2026-02-17T04:04:54.931" v="412" actId="20577"/>
        <pc:sldMkLst>
          <pc:docMk/>
          <pc:sldMk cId="2372167102" sldId="284"/>
        </pc:sldMkLst>
        <pc:spChg chg="mod">
          <ac:chgData name="Rita Kho" userId="74529dad62ac34cb" providerId="LiveId" clId="{BB404560-6C13-4ADD-A99C-3996935F36CE}" dt="2026-02-17T04:04:54.931" v="412" actId="20577"/>
          <ac:spMkLst>
            <pc:docMk/>
            <pc:sldMk cId="2372167102" sldId="284"/>
            <ac:spMk id="4" creationId="{12274F4C-0DE8-FA1E-F0EA-B8C289A652BA}"/>
          </ac:spMkLst>
        </pc:spChg>
      </pc:sldChg>
      <pc:sldChg chg="modSp mod">
        <pc:chgData name="Rita Kho" userId="74529dad62ac34cb" providerId="LiveId" clId="{BB404560-6C13-4ADD-A99C-3996935F36CE}" dt="2026-02-18T11:57:40.775" v="424" actId="14100"/>
        <pc:sldMkLst>
          <pc:docMk/>
          <pc:sldMk cId="250382920" sldId="285"/>
        </pc:sldMkLst>
        <pc:picChg chg="mod">
          <ac:chgData name="Rita Kho" userId="74529dad62ac34cb" providerId="LiveId" clId="{BB404560-6C13-4ADD-A99C-3996935F36CE}" dt="2026-02-18T11:57:40.775" v="424" actId="14100"/>
          <ac:picMkLst>
            <pc:docMk/>
            <pc:sldMk cId="250382920" sldId="285"/>
            <ac:picMk id="3" creationId="{4D1C9C94-FC48-EFB0-03C0-ECEC493AF394}"/>
          </ac:picMkLst>
        </pc:picChg>
      </pc:sldChg>
      <pc:sldChg chg="addSp delSp modSp add mod ord">
        <pc:chgData name="Rita Kho" userId="74529dad62ac34cb" providerId="LiveId" clId="{BB404560-6C13-4ADD-A99C-3996935F36CE}" dt="2026-02-17T04:03:08.237" v="402" actId="1076"/>
        <pc:sldMkLst>
          <pc:docMk/>
          <pc:sldMk cId="589351083" sldId="299"/>
        </pc:sldMkLst>
        <pc:spChg chg="add mod">
          <ac:chgData name="Rita Kho" userId="74529dad62ac34cb" providerId="LiveId" clId="{BB404560-6C13-4ADD-A99C-3996935F36CE}" dt="2026-02-17T04:03:08.237" v="402" actId="1076"/>
          <ac:spMkLst>
            <pc:docMk/>
            <pc:sldMk cId="589351083" sldId="299"/>
            <ac:spMk id="9" creationId="{C08FD50A-07F6-CEE5-9155-63DB861917D8}"/>
          </ac:spMkLst>
        </pc:spChg>
        <pc:picChg chg="del">
          <ac:chgData name="Rita Kho" userId="74529dad62ac34cb" providerId="LiveId" clId="{BB404560-6C13-4ADD-A99C-3996935F36CE}" dt="2026-02-17T03:54:48.019" v="373" actId="478"/>
          <ac:picMkLst>
            <pc:docMk/>
            <pc:sldMk cId="589351083" sldId="299"/>
            <ac:picMk id="3" creationId="{149D5AB3-2797-D0DA-3774-7238A5C20D8D}"/>
          </ac:picMkLst>
        </pc:picChg>
        <pc:picChg chg="add del mod">
          <ac:chgData name="Rita Kho" userId="74529dad62ac34cb" providerId="LiveId" clId="{BB404560-6C13-4ADD-A99C-3996935F36CE}" dt="2026-02-17T03:58:42.301" v="396" actId="478"/>
          <ac:picMkLst>
            <pc:docMk/>
            <pc:sldMk cId="589351083" sldId="299"/>
            <ac:picMk id="4" creationId="{05DD6F89-301B-63EB-F181-176FB0D595BE}"/>
          </ac:picMkLst>
        </pc:picChg>
        <pc:picChg chg="add mod">
          <ac:chgData name="Rita Kho" userId="74529dad62ac34cb" providerId="LiveId" clId="{BB404560-6C13-4ADD-A99C-3996935F36CE}" dt="2026-02-17T04:02:40.734" v="400" actId="14100"/>
          <ac:picMkLst>
            <pc:docMk/>
            <pc:sldMk cId="589351083" sldId="299"/>
            <ac:picMk id="7" creationId="{6415F791-F0C1-1A1B-4894-AD194631B11F}"/>
          </ac:picMkLst>
        </pc:picChg>
      </pc:sldChg>
      <pc:sldChg chg="modSp add mod">
        <pc:chgData name="Rita Kho" userId="74529dad62ac34cb" providerId="LiveId" clId="{BB404560-6C13-4ADD-A99C-3996935F36CE}" dt="2026-02-17T03:58:38.125" v="395" actId="1076"/>
        <pc:sldMkLst>
          <pc:docMk/>
          <pc:sldMk cId="74286445" sldId="300"/>
        </pc:sldMkLst>
        <pc:spChg chg="mod">
          <ac:chgData name="Rita Kho" userId="74529dad62ac34cb" providerId="LiveId" clId="{BB404560-6C13-4ADD-A99C-3996935F36CE}" dt="2026-02-17T03:57:42.144" v="381" actId="1076"/>
          <ac:spMkLst>
            <pc:docMk/>
            <pc:sldMk cId="74286445" sldId="300"/>
            <ac:spMk id="6" creationId="{3BC19670-B20C-A6C4-F392-1617FA4E1AE4}"/>
          </ac:spMkLst>
        </pc:spChg>
        <pc:picChg chg="mod">
          <ac:chgData name="Rita Kho" userId="74529dad62ac34cb" providerId="LiveId" clId="{BB404560-6C13-4ADD-A99C-3996935F36CE}" dt="2026-02-17T03:58:38.125" v="395" actId="1076"/>
          <ac:picMkLst>
            <pc:docMk/>
            <pc:sldMk cId="74286445" sldId="300"/>
            <ac:picMk id="4" creationId="{C3EE01EE-31F1-74EA-422B-C7C671F8112D}"/>
          </ac:picMkLst>
        </pc:picChg>
      </pc:sldChg>
    </pc:docChg>
  </pc:docChgLst>
</pc:chgInfo>
</file>

<file path=ppt/media/image1.jp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9089110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86942638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020D507-B393-4F73-B7D1-4BEE6DB131BD}" type="datetimeFigureOut">
              <a:rPr lang="en-IN"/>
              <a:t>18-02-2026</a:t>
            </a:fld>
            <a:endParaRPr lang="en-IN"/>
          </a:p>
        </p:txBody>
      </p:sp>
      <p:sp>
        <p:nvSpPr>
          <p:cNvPr id="843414912" name="Slide Image Placeholder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IN"/>
          </a:p>
        </p:txBody>
      </p:sp>
      <p:sp>
        <p:nvSpPr>
          <p:cNvPr id="1793303154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N"/>
          </a:p>
        </p:txBody>
      </p:sp>
      <p:sp>
        <p:nvSpPr>
          <p:cNvPr id="612493071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275563581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DE35AB93-495C-42C6-AABD-A56E2B7489E0}" type="slidenum">
              <a:rPr lang="en-IN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E238FF7-6214-1217-14FC-9D0FBB1280FE}" type="slidenum">
              <a:rPr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EF7F0C-2972-00CE-40F2-4D6A456D1931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95F8E7-6225-7CB7-6933-416B04491A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A124BC-86A4-E4A2-ECE3-7B60743E98B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0CE66-D6CA-15DC-7AD8-4F678EF166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88081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615CA-6416-D7E1-8C1F-D915F291C1B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6DAAD0-3D50-3891-5EB6-983972D3D2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8B4BD9-B2B6-403F-B4E1-6A7347E67CF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7AE094-AAAE-C35F-225F-712DB88AC6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4012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4B061-E3C3-D7B6-32AB-052944D5F153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BE0320-E6DD-7655-E7ED-F50A446955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BA8289-C872-0F71-4029-8BD79AC5D9D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BF036-0A9C-F113-3CAA-3640EE7E90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4350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065E7-A156-C25F-BB47-70AEF0AA0CCA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A1AF3B-69C4-3850-964C-CCEDFCFF55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82666A-991A-60A1-0361-03FB219029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7C27EF-9132-9431-CB37-48703561AD3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43421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EBB25-9B3A-F9B7-8649-7900EFDAD709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FEFF45-6C14-A0AC-FC71-83C8B424C4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D89C4C-9675-2E94-F6AB-2790AA3CEBC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C52FD-46CE-0040-A665-11BD1FF015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11990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C8914-5438-EFBF-3A2F-3B85E0BF300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AFA1F9-AFF9-83D5-11C6-620D5569B1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E22AA8-EF13-BA0C-3FC2-259FE59FC1F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8984D9-133C-904B-3F0C-C2AB637B6A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823251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5A824-FBC5-E4F7-0D25-A36549C0E52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FDFB80-133C-0817-4A91-5C4FB7CBF7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AA34D8-E0F3-6200-3A69-1C4F4AB96EE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E4E5C-C11F-DBD2-F00A-ECEC65D3D2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9384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98813-4328-F79F-B18A-D7AB59109CE8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00E249-F89F-4414-27C7-AED851B0D4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6E3275-3B80-7023-C9E9-42B80F22A8A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7B8DC2-3BBA-A3A8-ABDB-78A581612B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243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70DBA-FA1A-24B0-AD2E-D2A421E2AB3B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B91F6B-F5CB-CECA-2619-BCBACDC31A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D96ECE-E2BC-3D0D-73FB-9D4E7D9725C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5E433-5A82-883A-5FD8-8B5BCAEBE1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0025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405FF-12EA-49F1-66F3-CDDF7649AEED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DC3951-F793-EE6A-4AE4-599B2509C6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5C9F47-63CB-2C2D-EF80-775B4CB4345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CB1DA1-9065-24B7-2FFD-A8BF654038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82893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20776D3-3DE4-085D-AB82-777347F0E60E}" type="slidenum">
              <a:rPr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048DD-9D1D-3A3C-65B8-3C91BE04737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C09EC8-30F8-2B93-5490-2D9115A633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6B8BB4-854B-BD01-40DB-640B1AD902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57D058-251E-A485-171D-1F2697469F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5590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29F9C4-8178-CC6D-184D-E186693E023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352014-DC71-3293-C8F4-EE01433678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B966BE-2B3D-39B9-94D9-AD1B3B80032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07E4B-5EBD-D485-1E48-9FFACBE5E8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99567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327ED-1231-8A35-1F6F-DFA60B149AED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BA79AC-8DC1-E095-8AF8-9C7C05EA65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DB9565-9B6C-5672-2148-3DFF4EEFBEA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FB085-AF27-04DF-2247-08396425AB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70192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7B47C-3319-91E8-8020-9C417C423FF9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0DB729-AB0F-F614-88C3-B0DE3A9802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F422A7-9634-C062-80EB-25CD7947239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1E273-5592-7574-7FF5-C7FA41084B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39148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F81B7F-53E3-7F10-2E01-F19C041A0ECE}" type="slidenum">
              <a:rPr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D15422-A839-F620-1D32-9CE8C0E7B80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F2A4-E1D0-8935-B58E-C40679888B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08237C-1DCE-FC46-43B0-903FF7EBB2C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8BDCEA-BA98-D9AB-62ED-536890A8D0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F81B7F-53E3-7F10-2E01-F19C041A0ECE}" type="slidenum">
              <a:rPr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165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4F69A-BCF3-AC8D-46EB-4846693989F3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6BDC72-B1EB-03B5-0713-10A526DBF0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1909C0-A82B-9F45-1F81-BA029687EBB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2DD9F-1392-D4C4-74D7-46759D7B18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F81B7F-53E3-7F10-2E01-F19C041A0ECE}" type="slidenum">
              <a:rPr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70019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E2EDA56-DE41-1CED-7D23-0A6FECCB7932}" type="slidenum">
              <a:rPr/>
              <a:t>27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D6C51-72F3-E6E4-EC55-0DD7FF3B4EFF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5ADFE9-5C72-9FFA-C203-BAC300B15D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9F9D4C-3E9B-8919-E2CC-D0D5AEC5ACE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F11E9-CFD6-4C23-89E8-5B0F134C43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20776D3-3DE4-085D-AB82-777347F0E60E}" type="slidenum">
              <a:rPr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7101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06BCEEB-FDCD-62EB-64C7-2786D3307B7B}" type="slidenum">
              <a:rPr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726384A-380C-6597-8608-74DFE45BC20C}" type="slidenum">
              <a:rPr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1EE095-6DCA-5210-0456-E7E0F159DD8D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8FA07E-409C-B58E-3AAF-C0E8A1136F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AB1EB7-7D39-92CC-AC3F-31645257930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74683-2BD0-1981-F595-8215C9B146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726384A-380C-6597-8608-74DFE45BC20C}" type="slidenum">
              <a:rPr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8872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175B1-50E5-772B-65B2-CFED631B8DD6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676330-578E-323C-FA1D-4DE6E5536D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2F4292-27E6-2BB4-B999-2805E75DEC3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5AFEC-BFCD-E79A-0DF4-A7CB454505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4608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633D8-90F1-3C05-C6B1-49E224B0BFCD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A7D716-E5B1-AC70-509A-F03B78087A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22BD43-17B3-09B4-0A8B-9BA8C300FF3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E96163-D3DE-6066-2BB4-F16DCB90F9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9647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A56E4-2DB8-DC74-9373-9FEA7DBFB160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1C247A-4017-A754-F249-7967447FA5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A6320B-79BA-E41F-0069-BDEEBEBE348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38850-8084-C7B9-F14C-E79C28993B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28C1A1-0AC9-A2D6-12AE-66E20DCC166D}" type="slidenum">
              <a:rPr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7945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9395021" name="Title 1"/>
          <p:cNvSpPr>
            <a:spLocks noGrp="1"/>
          </p:cNvSpPr>
          <p:nvPr>
            <p:ph type="ctrTitle"/>
          </p:nvPr>
        </p:nvSpPr>
        <p:spPr bwMode="auto">
          <a:xfrm>
            <a:off x="685800" y="2130425"/>
            <a:ext cx="7772400" cy="1470025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654654013" name="Subtitle 2"/>
          <p:cNvSpPr>
            <a:spLocks noGrp="1"/>
          </p:cNvSpPr>
          <p:nvPr>
            <p:ph type="subTitle" idx="1"/>
          </p:nvPr>
        </p:nvSpPr>
        <p:spPr bwMode="auto">
          <a:xfrm>
            <a:off x="1371600" y="3886200"/>
            <a:ext cx="6400800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/>
          </a:p>
        </p:txBody>
      </p:sp>
      <p:sp>
        <p:nvSpPr>
          <p:cNvPr id="163422205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1950529582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75724255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472291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575211632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59251103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563014389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97143073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7048489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6629400" y="274638"/>
            <a:ext cx="2057400" cy="5851525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275078417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87155202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62601817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948039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881173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054275851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98962930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288121679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5796749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3229413" name="Title 1"/>
          <p:cNvSpPr>
            <a:spLocks noGrp="1"/>
          </p:cNvSpPr>
          <p:nvPr>
            <p:ph type="title"/>
          </p:nvPr>
        </p:nvSpPr>
        <p:spPr bwMode="auto"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48489939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663957637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1544777940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86988891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569797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352579808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283599861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554805106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1286987971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2100295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313265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95528671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131091010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124969636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719715838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2083912432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888431682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70134115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056812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521211804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1347553037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05506638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8832574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2033010870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37320419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3683295" name="Title 1"/>
          <p:cNvSpPr>
            <a:spLocks noGrp="1"/>
          </p:cNvSpPr>
          <p:nvPr>
            <p:ph type="title"/>
          </p:nvPr>
        </p:nvSpPr>
        <p:spPr bwMode="auto"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775928035" name="Content Placeholder 2"/>
          <p:cNvSpPr>
            <a:spLocks noGrp="1"/>
          </p:cNvSpPr>
          <p:nvPr>
            <p:ph idx="1"/>
          </p:nvPr>
        </p:nvSpPr>
        <p:spPr bwMode="auto"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168904943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850622526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461428905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06592330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621223" name="Title 1"/>
          <p:cNvSpPr>
            <a:spLocks noGrp="1"/>
          </p:cNvSpPr>
          <p:nvPr>
            <p:ph type="title"/>
          </p:nvPr>
        </p:nvSpPr>
        <p:spPr bwMode="auto"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823287370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US"/>
          </a:p>
        </p:txBody>
      </p:sp>
      <p:sp>
        <p:nvSpPr>
          <p:cNvPr id="110354123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376576966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502924070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84602250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975556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164642879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1866835750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BCAD085-E8A6-8845-BD4E-CB4CCA059FC4}" type="datetimeFigureOut">
              <a:rPr lang="en-US"/>
              <a:t>2/18/2026</a:t>
            </a:fld>
            <a:endParaRPr lang="en-US"/>
          </a:p>
        </p:txBody>
      </p:sp>
      <p:sp>
        <p:nvSpPr>
          <p:cNvPr id="161068832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394338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1FF6DA9-008F-8B48-92A6-B652298478B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>
        <a:spcBef>
          <a:spcPts val="0"/>
        </a:spcBef>
        <a:buFont typeface="Arial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>
        <a:spcBef>
          <a:spcPts val="0"/>
        </a:spcBef>
        <a:buFont typeface="Arial"/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transformers/en/main_classes/tokenizer" TargetMode="External"/><Relationship Id="rId3" Type="http://schemas.openxmlformats.org/officeDocument/2006/relationships/image" Target="../media/image2.jpeg"/><Relationship Id="rId7" Type="http://schemas.openxmlformats.org/officeDocument/2006/relationships/hyperlink" Target="https://huggingface.co/learn/diffusion-course/en/unit0/1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distilbert/distilroberta-base" TargetMode="External"/><Relationship Id="rId5" Type="http://schemas.openxmlformats.org/officeDocument/2006/relationships/hyperlink" Target="https://huggingface.co/SamLowe/roberta-base-go_emotions" TargetMode="External"/><Relationship Id="rId4" Type="http://schemas.openxmlformats.org/officeDocument/2006/relationships/hyperlink" Target="https://www.reddit.com/?feed=home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0F1DD85-60EE-7867-E476-320C0937DAB7}"/>
              </a:ext>
            </a:extLst>
          </p:cNvPr>
          <p:cNvSpPr txBox="1"/>
          <p:nvPr/>
        </p:nvSpPr>
        <p:spPr>
          <a:xfrm>
            <a:off x="223157" y="296185"/>
            <a:ext cx="869768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News to Emotion-based Abstract Art Generator</a:t>
            </a:r>
          </a:p>
          <a:p>
            <a:pPr algn="ctr"/>
            <a:r>
              <a:rPr lang="en-US" sz="2400" b="1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An AI Project using NLP and Generative Art</a:t>
            </a:r>
          </a:p>
          <a:p>
            <a:pPr algn="l"/>
            <a:endParaRPr lang="en-US" sz="4000" b="1" dirty="0">
              <a:solidFill>
                <a:srgbClr val="333F7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36934BAB-E75E-1821-8A47-5C221D90096C}"/>
              </a:ext>
            </a:extLst>
          </p:cNvPr>
          <p:cNvSpPr txBox="1"/>
          <p:nvPr/>
        </p:nvSpPr>
        <p:spPr>
          <a:xfrm>
            <a:off x="2973161" y="5257562"/>
            <a:ext cx="3286125" cy="16004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KL Rita Kho</a:t>
            </a:r>
          </a:p>
          <a:p>
            <a:pPr algn="ctr"/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NDU202400095</a:t>
            </a:r>
          </a:p>
          <a:p>
            <a:pPr algn="ctr"/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3rd Semester</a:t>
            </a:r>
          </a:p>
          <a:p>
            <a:pPr algn="ctr"/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MTech-AI </a:t>
            </a:r>
          </a:p>
          <a:p>
            <a:pPr algn="ctr"/>
            <a:endParaRPr lang="en-US" sz="2400" b="1" dirty="0">
              <a:latin typeface="Times New Roman" panose="02020603050405020304" pitchFamily="18" charset="0"/>
              <a:ea typeface="Canva Sans Bold"/>
              <a:cs typeface="Times New Roman" panose="02020603050405020304" pitchFamily="18" charset="0"/>
              <a:sym typeface="Canva Sans Bold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F6E2447-0385-7F23-C1D5-2D17034C4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826" y="2143301"/>
            <a:ext cx="5919019" cy="3024296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DA959A8B-2E01-0229-E649-6D3D941A0439}"/>
              </a:ext>
            </a:extLst>
          </p:cNvPr>
          <p:cNvSpPr txBox="1"/>
          <p:nvPr/>
        </p:nvSpPr>
        <p:spPr bwMode="auto">
          <a:xfrm>
            <a:off x="5276850" y="5181802"/>
            <a:ext cx="4638675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 </a:t>
            </a:r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Under  the Guidance of</a:t>
            </a:r>
          </a:p>
          <a:p>
            <a:pPr algn="ctr"/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Dr. </a:t>
            </a:r>
            <a:r>
              <a:rPr lang="en-US" sz="2000" dirty="0" err="1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Usham</a:t>
            </a:r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Sanjota</a:t>
            </a:r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 Chanu</a:t>
            </a:r>
          </a:p>
          <a:p>
            <a:pPr algn="ctr"/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Assistant Professor</a:t>
            </a:r>
          </a:p>
          <a:p>
            <a:pPr algn="ctr"/>
            <a:r>
              <a:rPr lang="en-US" sz="2000" dirty="0"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NIELIT IMPHAL</a:t>
            </a:r>
          </a:p>
          <a:p>
            <a:pPr algn="ctr"/>
            <a:endParaRPr lang="en-US" sz="2400" b="1" dirty="0">
              <a:latin typeface="Times New Roman" panose="02020603050405020304" pitchFamily="18" charset="0"/>
              <a:ea typeface="Canva Sans Bold"/>
              <a:cs typeface="Times New Roman" panose="02020603050405020304" pitchFamily="18" charset="0"/>
              <a:sym typeface="Canva Sans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C4463BD1-FBC3-C8A4-7F73-960E534450D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9B8B2FBD-C24A-05A9-0085-B6E6D6870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F857A237-18C2-E108-CDCD-051AC61E74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8AF447-C427-F346-4D25-E22113250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10" y="846138"/>
            <a:ext cx="8760542" cy="601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003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987ABEA5-BA09-D05D-CD70-F7F5BD4A8001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99E2B7E1-82C1-59C1-9D0A-927FC736F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D4B16F9D-519D-DFE2-4D09-EE8C9ED5BF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A42D1-B59D-75EC-3184-ABA9D3D1C62F}"/>
              </a:ext>
            </a:extLst>
          </p:cNvPr>
          <p:cNvSpPr txBox="1"/>
          <p:nvPr/>
        </p:nvSpPr>
        <p:spPr>
          <a:xfrm>
            <a:off x="432619" y="957352"/>
            <a:ext cx="8544233" cy="6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Venezuela's government accuses US of attacking civilian, military installations in multiple states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https://www.reddit.com/r/UpliftingNews/comments/1q2f0t7/us_poised_to_end_2025_with_the_largest_oneyear/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A9497B-76A2-E975-D3EC-FCD0BFF8A5F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730" y="1734326"/>
            <a:ext cx="7187380" cy="50216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4063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03C203FE-693B-3F74-B35C-3D37A4AE63EA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21C3E127-0A63-DC1A-F0A1-F5A09BB82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E9322656-6942-7CE6-BA58-8681BB192C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A4E517-2369-0815-D9C2-AA11AA8CCC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9535" y="1681316"/>
            <a:ext cx="7256207" cy="517668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EB1209-2184-5661-AF6A-BF44D0668160}"/>
              </a:ext>
            </a:extLst>
          </p:cNvPr>
          <p:cNvSpPr txBox="1"/>
          <p:nvPr/>
        </p:nvSpPr>
        <p:spPr>
          <a:xfrm>
            <a:off x="1199535" y="943391"/>
            <a:ext cx="7256207" cy="572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https://apnews.com/article/venezuela-us-explosions-caracas ca712a67aaefc30b1831f5bf0b50665e?utm_source=copy&amp;utm_medium=share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126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5B302594-683C-29B9-6E32-ED6EDB4F2E0B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2321921B-940B-E9B9-FB30-E5EADF195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4B5377B4-ADFA-F884-EBE1-BB4AC4F5A0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71FEF4-6D0B-77BE-CB6C-F5E4361B37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71" y="1799131"/>
            <a:ext cx="7315199" cy="500732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35CA1F-A700-D6C6-061A-2294F103ABD0}"/>
              </a:ext>
            </a:extLst>
          </p:cNvPr>
          <p:cNvSpPr txBox="1"/>
          <p:nvPr/>
        </p:nvSpPr>
        <p:spPr>
          <a:xfrm>
            <a:off x="875071" y="1250000"/>
            <a:ext cx="1892710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Generated Art</a:t>
            </a: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475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11474707-7886-F17C-AA9B-6A0FF3A973D8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521B698C-36FE-A2B4-F538-F4CE42A11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12C7202D-FBE7-B216-9DD3-B507D65213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E08992-44A4-5217-6E24-E737E305022B}"/>
              </a:ext>
            </a:extLst>
          </p:cNvPr>
          <p:cNvSpPr txBox="1"/>
          <p:nvPr/>
        </p:nvSpPr>
        <p:spPr>
          <a:xfrm>
            <a:off x="366878" y="850230"/>
            <a:ext cx="8622890" cy="7357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 poised to end 2025 with the largest one-year drop in homicides ever recorded: Experts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https://www.reddit.com/r/UpliftingNews/comments/1q2f0t7/us_poised_to_end_2025_with_the_largest_oneyear/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6C5DD1-D81E-86AF-1E80-3578894700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38" y="1746362"/>
            <a:ext cx="7929367" cy="49395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5967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B21FE900-5187-7274-6BBA-0DF2FB1285B3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122F67A2-F1AC-0B26-A2FC-7E654F90E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C43F7AD2-D4EA-90AD-A742-FBB508C52A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829D4D-E48F-BC2B-D698-45BA05ED5741}"/>
              </a:ext>
            </a:extLst>
          </p:cNvPr>
          <p:cNvSpPr txBox="1"/>
          <p:nvPr/>
        </p:nvSpPr>
        <p:spPr>
          <a:xfrm>
            <a:off x="550606" y="777610"/>
            <a:ext cx="8593394" cy="357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https://abcnews.go.com/US/us-poised-end-2025-largest-year-drop-homicides/story?id=128646976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17A248-09B1-ABB3-D83B-A0C3E2E158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29" y="1313654"/>
            <a:ext cx="8128193" cy="54423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45491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16CB433F-AD62-7D6C-7EAB-4D1136CA1031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7225E745-EB9D-B5FD-56BF-F7EC80640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C4BD2760-E9A6-86DD-CE4C-3141A50D8D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49D1C2-9253-0AFC-53CB-D41C4166D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065" y="1678674"/>
            <a:ext cx="7843057" cy="50773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E7D3FF-E4D7-53AB-6FA0-89677CE77AC3}"/>
              </a:ext>
            </a:extLst>
          </p:cNvPr>
          <p:cNvSpPr txBox="1"/>
          <p:nvPr/>
        </p:nvSpPr>
        <p:spPr>
          <a:xfrm>
            <a:off x="934065" y="1219462"/>
            <a:ext cx="2212258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Generated Art</a:t>
            </a: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157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0AE93C8C-65E0-BC76-F60E-D3AAD4807A90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D0768FCB-84EF-43B3-70B9-D2BEBC1D4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99144A2A-5B46-2806-9182-5B856E86D2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37258-6706-0005-1C1E-BA013E938DD2}"/>
              </a:ext>
            </a:extLst>
          </p:cNvPr>
          <p:cNvSpPr txBox="1"/>
          <p:nvPr/>
        </p:nvSpPr>
        <p:spPr>
          <a:xfrm>
            <a:off x="530942" y="1019879"/>
            <a:ext cx="8465574" cy="970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WHO research shows COVID vaccines still crucial in preventing severe illness</a:t>
            </a:r>
            <a:endParaRPr lang="en-IN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IN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https://www.reddit.com/r/UpliftingNews/comments/1q2gxkc/who_research_shows_covid_vaccines_still_crucial/</a:t>
            </a:r>
            <a:endParaRPr lang="en-IN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E6DC68-7789-E511-A607-609BEE410B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42" y="1989888"/>
            <a:ext cx="8032955" cy="47661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9919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33466880-D9C8-AC6B-03EC-EB1C7B13A9A6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0786658E-B9FE-A83D-6AFE-BE234BA5C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30181E75-D8F0-7302-2A96-08E765444D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4F41E1-38D4-BA2D-4184-923439EA0A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77" y="1455174"/>
            <a:ext cx="8062452" cy="530081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3C9B56-C914-3F73-7769-A080192D6EC5}"/>
              </a:ext>
            </a:extLst>
          </p:cNvPr>
          <p:cNvSpPr txBox="1"/>
          <p:nvPr/>
        </p:nvSpPr>
        <p:spPr>
          <a:xfrm>
            <a:off x="816077" y="988595"/>
            <a:ext cx="4778478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https://news.un.org/en/story/2025/12/1166689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65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7ACA79C6-7053-68CE-7049-982F4E7C08F3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050E2BBE-107F-5937-5138-5D8E2A9D4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DB0FA05C-8F9D-A956-549D-212B4BEA25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05278A-B2A0-A78D-A0A0-F892756AC1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271" y="1337187"/>
            <a:ext cx="8327923" cy="552081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4D6042-D482-C726-327A-15DD95BC199E}"/>
              </a:ext>
            </a:extLst>
          </p:cNvPr>
          <p:cNvSpPr txBox="1"/>
          <p:nvPr/>
        </p:nvSpPr>
        <p:spPr>
          <a:xfrm>
            <a:off x="712839" y="867106"/>
            <a:ext cx="1863213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Generated Art</a:t>
            </a: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410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1397208" name="Title 1"/>
          <p:cNvSpPr>
            <a:spLocks noGrp="1"/>
          </p:cNvSpPr>
          <p:nvPr>
            <p:ph type="title"/>
          </p:nvPr>
        </p:nvSpPr>
        <p:spPr bwMode="auto">
          <a:xfrm>
            <a:off x="1482915" y="-40050"/>
            <a:ext cx="5629956" cy="11430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IN" sz="3400" b="1" dirty="0">
                <a:latin typeface="Times New Roman"/>
                <a:cs typeface="Times New Roman"/>
              </a:rPr>
              <a:t>CONTENTS </a:t>
            </a:r>
            <a:endParaRPr lang="en-IN" sz="3400" b="1" dirty="0"/>
          </a:p>
        </p:txBody>
      </p:sp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A270D9E3-F882-E7AE-33DC-BBC634CB1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59386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ject 9">
            <a:extLst>
              <a:ext uri="{FF2B5EF4-FFF2-40B4-BE49-F238E27FC236}">
                <a16:creationId xmlns:a16="http://schemas.microsoft.com/office/drawing/2014/main" id="{0EDA6502-E162-333E-F528-0E03EFC726D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417574" y="2161780"/>
            <a:ext cx="3726426" cy="47911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C87675-6715-E28A-462F-B1DF903CEA85}"/>
              </a:ext>
            </a:extLst>
          </p:cNvPr>
          <p:cNvSpPr txBox="1"/>
          <p:nvPr/>
        </p:nvSpPr>
        <p:spPr>
          <a:xfrm>
            <a:off x="1228044" y="1134829"/>
            <a:ext cx="478667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Architecture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Methodology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Snapshot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Technology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Result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Social Impact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Conclusion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ea typeface="Arimo Bold"/>
                <a:cs typeface="Times New Roman" panose="02020603050405020304" pitchFamily="18" charset="0"/>
                <a:sym typeface="Arimo Bold"/>
              </a:rPr>
              <a:t>References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EF2DF7AB-27C4-E056-BF08-2767E4EE0236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17DE2025-95A9-98FF-5A38-E61EA8019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E7EEACB0-C4AB-F114-70D6-9C20D3B260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C19670-B20C-A6C4-F392-1617FA4E1AE4}"/>
              </a:ext>
            </a:extLst>
          </p:cNvPr>
          <p:cNvSpPr txBox="1"/>
          <p:nvPr/>
        </p:nvSpPr>
        <p:spPr>
          <a:xfrm>
            <a:off x="712839" y="846138"/>
            <a:ext cx="753642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Screenshot of the Input and Output (Local Newspaper)</a:t>
            </a:r>
          </a:p>
          <a:p>
            <a:r>
              <a:rPr lang="en-US" dirty="0"/>
              <a:t>Ahanthem </a:t>
            </a:r>
            <a:r>
              <a:rPr lang="en-US" dirty="0" err="1"/>
              <a:t>Shanjoy</a:t>
            </a:r>
            <a:r>
              <a:rPr lang="en-US" dirty="0"/>
              <a:t> alleges security failure, targets </a:t>
            </a:r>
            <a:r>
              <a:rPr lang="en-US" dirty="0" err="1"/>
              <a:t>centre</a:t>
            </a:r>
            <a:r>
              <a:rPr lang="en-US" dirty="0"/>
              <a:t> in </a:t>
            </a:r>
            <a:r>
              <a:rPr lang="en-US" dirty="0" err="1"/>
              <a:t>Saiton-Nganukon</a:t>
            </a:r>
            <a:r>
              <a:rPr lang="en-US" dirty="0"/>
              <a:t> bomb blast protest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EE01EE-31F1-74EA-422B-C7C671F811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712839" y="2020529"/>
            <a:ext cx="7762567" cy="4595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6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36C40B5F-2CCF-1606-51E0-46BA665C0C98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AFC365C0-38A3-B0F5-79E9-482DDF8AC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3E3D66BA-6E0C-C273-6D7B-38C131E9DC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BD6739-2856-14D2-513C-5D70817AFB23}"/>
              </a:ext>
            </a:extLst>
          </p:cNvPr>
          <p:cNvSpPr txBox="1"/>
          <p:nvPr/>
        </p:nvSpPr>
        <p:spPr>
          <a:xfrm>
            <a:off x="712839" y="867106"/>
            <a:ext cx="1863213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Generated Art</a:t>
            </a: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15F791-F0C1-1A1B-4894-AD194631B1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>
            <a:off x="1726666" y="2889554"/>
            <a:ext cx="5450881" cy="42781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8FD50A-07F6-CEE5-9155-63DB861917D8}"/>
              </a:ext>
            </a:extLst>
          </p:cNvPr>
          <p:cNvSpPr txBox="1"/>
          <p:nvPr/>
        </p:nvSpPr>
        <p:spPr>
          <a:xfrm>
            <a:off x="1912374" y="1991503"/>
            <a:ext cx="4572000" cy="417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1800">
              <a:lnSpc>
                <a:spcPct val="115000"/>
              </a:lnSpc>
              <a:spcAft>
                <a:spcPts val="1000"/>
              </a:spcAft>
              <a:buNone/>
              <a:tabLst>
                <a:tab pos="670560" algn="l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Generated Art (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Local Newspaper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)</a:t>
            </a:r>
            <a:endParaRPr lang="en-IN" sz="16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3510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EC807888-DC7C-797B-7045-A064402CB8D3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BF6DFD60-6D79-5BED-C25A-D0D261490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3">
            <a:extLst>
              <a:ext uri="{FF2B5EF4-FFF2-40B4-BE49-F238E27FC236}">
                <a16:creationId xmlns:a16="http://schemas.microsoft.com/office/drawing/2014/main" id="{05FA26E9-B27C-B622-B289-8E2DE2E4235D}"/>
              </a:ext>
            </a:extLst>
          </p:cNvPr>
          <p:cNvSpPr txBox="1"/>
          <p:nvPr/>
        </p:nvSpPr>
        <p:spPr>
          <a:xfrm>
            <a:off x="1661652" y="178071"/>
            <a:ext cx="4729316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4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r>
              <a:rPr lang="en-IN" sz="3400" b="1" spc="-7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400" b="1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STACK</a:t>
            </a:r>
            <a:endParaRPr lang="en-IN" sz="3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D20DE-A237-817E-BFB6-7D6A9CBB5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2" y="1114160"/>
            <a:ext cx="7831441" cy="55657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</a:t>
            </a:r>
            <a:r>
              <a:rPr lang="en-IN" sz="2400" b="1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IN" sz="24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</a:p>
          <a:p>
            <a:pPr marL="0" indent="0">
              <a:buNone/>
            </a:pPr>
            <a:endParaRPr lang="en-IN" sz="2400" b="1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n-US" sz="2200" b="1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Ecosystem: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NumPy,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Pandas,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processing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visualization.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2200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NLP</a:t>
            </a:r>
            <a:r>
              <a:rPr lang="en-US" sz="2200" b="1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Framework: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Hugging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state-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of-the-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</a:t>
            </a:r>
            <a:r>
              <a:rPr lang="en-US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natural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understanding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detection.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2200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</a:t>
            </a:r>
            <a:r>
              <a:rPr lang="en-US" sz="2200" b="1" spc="-7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Learning: </a:t>
            </a:r>
            <a:r>
              <a:rPr lang="en-US" sz="2200" dirty="0" err="1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r>
              <a:rPr lang="en-US" sz="2200" spc="-8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r>
              <a:rPr lang="en-US" sz="2200" spc="-9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providing</a:t>
            </a:r>
            <a:r>
              <a:rPr lang="en-US" sz="2200" spc="-8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flexible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neural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acceleration</a:t>
            </a:r>
            <a:r>
              <a:rPr lang="en-US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capabilities.</a:t>
            </a:r>
          </a:p>
          <a:p>
            <a:pPr marL="0" indent="0">
              <a:lnSpc>
                <a:spcPct val="100000"/>
              </a:lnSpc>
              <a:spcBef>
                <a:spcPts val="100"/>
              </a:spcBef>
              <a:buNone/>
            </a:pPr>
            <a:endParaRPr lang="en-US" sz="2200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</a:t>
            </a:r>
            <a:r>
              <a:rPr lang="en-US" sz="2200" b="1" spc="-1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AI: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Stable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Diffusion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high-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text- to-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synthesis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emotion-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aware prompting.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2200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GPU-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accelerated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computing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enabling</a:t>
            </a:r>
            <a:r>
              <a:rPr lang="en-US" sz="2200" spc="-8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sz="22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generation.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34800"/>
              </a:lnSpc>
              <a:spcBef>
                <a:spcPts val="1040"/>
              </a:spcBef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34800"/>
              </a:lnSpc>
              <a:spcBef>
                <a:spcPts val="1040"/>
              </a:spcBef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34800"/>
              </a:lnSpc>
              <a:spcBef>
                <a:spcPts val="1040"/>
              </a:spcBef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34800"/>
              </a:lnSpc>
              <a:spcBef>
                <a:spcPts val="1040"/>
              </a:spcBef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21676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545C4DEE-9430-A872-FD52-48226C3BC85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548838B0-4CBE-7EDB-45F1-37C9ED9AD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635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FB0856EA-2DE1-A9DF-864D-91F2B3AF37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93318" y="72124"/>
            <a:ext cx="2544888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100"/>
              </a:spcBef>
              <a:tabLst>
                <a:tab pos="1888489" algn="l"/>
                <a:tab pos="2371090" algn="l"/>
                <a:tab pos="3390265" algn="l"/>
              </a:tabLst>
            </a:pPr>
            <a:r>
              <a:rPr lang="en-IN" sz="34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en-IN" sz="20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C08EA-6353-C6E8-52E9-065D20BB4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594" y="824234"/>
            <a:ext cx="8327922" cy="6033766"/>
          </a:xfrm>
        </p:spPr>
        <p:txBody>
          <a:bodyPr>
            <a:normAutofit/>
          </a:bodyPr>
          <a:lstStyle/>
          <a:p>
            <a:pPr marL="201295">
              <a:lnSpc>
                <a:spcPct val="100000"/>
              </a:lnSpc>
              <a:spcBef>
                <a:spcPts val="1630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Successful</a:t>
            </a:r>
            <a:r>
              <a:rPr lang="en-US" sz="2200" b="1" spc="-114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Generation</a:t>
            </a:r>
            <a:endParaRPr lang="en-US" sz="2200" b="1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630"/>
              </a:spcBef>
              <a:buNone/>
            </a:pP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successfully</a:t>
            </a:r>
            <a:r>
              <a:rPr lang="en-US" sz="2200" spc="-1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generated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emotionally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aligned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artistic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clear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visual-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correlation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across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diverse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news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1295">
              <a:lnSpc>
                <a:spcPct val="100000"/>
              </a:lnSpc>
              <a:spcBef>
                <a:spcPts val="1630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  <a:r>
              <a:rPr lang="en-US" sz="2200" b="1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Patterns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201295" indent="0">
              <a:spcBef>
                <a:spcPts val="955"/>
              </a:spcBef>
              <a:buNone/>
            </a:pP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emotions</a:t>
            </a:r>
            <a:r>
              <a:rPr lang="en-US" sz="22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consistently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produced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brighter,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structured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visuals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negative</a:t>
            </a:r>
            <a:r>
              <a:rPr lang="en-US" sz="2200" spc="-9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emotions</a:t>
            </a:r>
            <a:r>
              <a:rPr lang="en-US" sz="2200" spc="-9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generated</a:t>
            </a:r>
            <a:r>
              <a:rPr lang="en-US" sz="2200" spc="-9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darker,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chaotic</a:t>
            </a:r>
            <a:r>
              <a:rPr lang="en-US" sz="2200" spc="-7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textures.</a:t>
            </a:r>
          </a:p>
          <a:p>
            <a:pPr marL="201295">
              <a:lnSpc>
                <a:spcPct val="100000"/>
              </a:lnSpc>
              <a:spcBef>
                <a:spcPts val="1630"/>
              </a:spcBef>
            </a:pP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lang="en-US" sz="2200" b="1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285750" indent="0">
              <a:lnSpc>
                <a:spcPct val="133300"/>
              </a:lnSpc>
              <a:spcBef>
                <a:spcPts val="955"/>
              </a:spcBef>
              <a:buNone/>
            </a:pP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US" sz="22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affected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</a:t>
            </a:r>
            <a:r>
              <a:rPr lang="en-US" sz="22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processing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speed.</a:t>
            </a:r>
            <a:r>
              <a:rPr lang="en-US" sz="22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lang="en-US" sz="22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proved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critical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outcomes.</a:t>
            </a:r>
          </a:p>
          <a:p>
            <a:pPr marL="0" marR="285750" indent="0">
              <a:lnSpc>
                <a:spcPct val="133300"/>
              </a:lnSpc>
              <a:spcBef>
                <a:spcPts val="955"/>
              </a:spcBef>
              <a:buNone/>
            </a:pP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strong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correlation</a:t>
            </a:r>
            <a:r>
              <a:rPr lang="en-US" sz="2200" i="1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between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</a:t>
            </a:r>
            <a:r>
              <a:rPr lang="en-US" sz="2200" i="1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i="1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</a:t>
            </a:r>
            <a:r>
              <a:rPr lang="en-US" sz="2200" i="1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validates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200" i="1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hypothesis</a:t>
            </a:r>
            <a:r>
              <a:rPr lang="en-US" sz="2200" i="1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emotions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meaningfully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translated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into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artistic</a:t>
            </a:r>
            <a:r>
              <a:rPr lang="en-US" sz="2200" i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i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representations.</a:t>
            </a:r>
            <a:endParaRPr lang="en-US" sz="2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1295" marR="285750">
              <a:lnSpc>
                <a:spcPct val="133300"/>
              </a:lnSpc>
              <a:spcBef>
                <a:spcPts val="955"/>
              </a:spcBef>
            </a:pPr>
            <a:endParaRPr lang="en-US" sz="29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1295" marR="201295">
              <a:spcBef>
                <a:spcPts val="955"/>
              </a:spcBef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54784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9F97B724-3000-9800-2C0A-AB74E0C44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59386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bject 2">
            <a:extLst>
              <a:ext uri="{FF2B5EF4-FFF2-40B4-BE49-F238E27FC236}">
                <a16:creationId xmlns:a16="http://schemas.microsoft.com/office/drawing/2014/main" id="{59878B8F-5E89-2129-8C4D-0C3205C86FE3}"/>
              </a:ext>
            </a:extLst>
          </p:cNvPr>
          <p:cNvSpPr txBox="1"/>
          <p:nvPr/>
        </p:nvSpPr>
        <p:spPr>
          <a:xfrm>
            <a:off x="2709872" y="88039"/>
            <a:ext cx="3848244" cy="629660"/>
          </a:xfrm>
          <a:prstGeom prst="rect">
            <a:avLst/>
          </a:prstGeom>
          <a:noFill/>
        </p:spPr>
        <p:txBody>
          <a:bodyPr vert="horz" wrap="square" lIns="0" tIns="105410" rIns="0" bIns="0" rtlCol="0">
            <a:spAutoFit/>
          </a:bodyPr>
          <a:lstStyle/>
          <a:p>
            <a:pPr marL="297815">
              <a:lnSpc>
                <a:spcPct val="100000"/>
              </a:lnSpc>
              <a:spcBef>
                <a:spcPts val="830"/>
              </a:spcBef>
            </a:pPr>
            <a:r>
              <a:rPr lang="en-IN" sz="34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SOCIAL</a:t>
            </a:r>
            <a:r>
              <a:rPr lang="en-IN" sz="3400" b="1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4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endParaRPr lang="en-IN" sz="3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072B5-BB8A-5F95-91A1-FE0CA33C6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219" y="770155"/>
            <a:ext cx="7939549" cy="585416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r>
              <a:rPr lang="en-IN" sz="2800" b="1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IN" sz="2800" b="1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Society</a:t>
            </a:r>
          </a:p>
          <a:p>
            <a:pPr marL="0" indent="0">
              <a:buNone/>
            </a:pPr>
            <a:r>
              <a:rPr lang="en-IN" sz="26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</a:t>
            </a:r>
            <a:r>
              <a:rPr lang="en-IN" sz="2600" b="1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6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</a:p>
          <a:p>
            <a:pPr marL="0" indent="0">
              <a:buNone/>
            </a:pPr>
            <a:endParaRPr lang="en-IN" sz="2800" b="1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b="1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200" b="1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200" b="1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200" b="1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200" b="1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200" b="1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31115" indent="0">
              <a:lnSpc>
                <a:spcPct val="131400"/>
              </a:lnSpc>
              <a:spcBef>
                <a:spcPts val="495"/>
              </a:spcBef>
              <a:buNone/>
              <a:tabLst>
                <a:tab pos="355600" algn="l"/>
              </a:tabLst>
            </a:pPr>
            <a:r>
              <a:rPr lang="en-IN" sz="26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  <a:r>
              <a:rPr lang="en-IN" sz="2600" b="1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6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IN" sz="2600" b="1" spc="-1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6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Journalism</a:t>
            </a:r>
          </a:p>
          <a:p>
            <a:pPr marL="354965" indent="-342265">
              <a:spcBef>
                <a:spcPts val="100"/>
              </a:spcBef>
              <a:tabLst>
                <a:tab pos="354965" algn="l"/>
              </a:tabLst>
            </a:pPr>
            <a:r>
              <a:rPr lang="en-IN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Enables</a:t>
            </a:r>
            <a:r>
              <a:rPr lang="en-IN" sz="28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emotion-</a:t>
            </a:r>
            <a:r>
              <a:rPr lang="en-IN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aware</a:t>
            </a:r>
            <a:r>
              <a:rPr lang="en-IN" sz="28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  <a:r>
              <a:rPr lang="en-IN" sz="28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storytelling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965" indent="-342265">
              <a:spcBef>
                <a:spcPts val="980"/>
              </a:spcBef>
              <a:tabLst>
                <a:tab pos="354965" algn="l"/>
              </a:tabLst>
            </a:pPr>
            <a:r>
              <a:rPr lang="en-IN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Improves</a:t>
            </a:r>
            <a:r>
              <a:rPr lang="en-IN" sz="28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audience</a:t>
            </a:r>
            <a:r>
              <a:rPr lang="en-IN" sz="28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engagement</a:t>
            </a:r>
            <a:r>
              <a:rPr lang="en-IN" sz="28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IN" sz="28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empathy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965" indent="-342265">
              <a:spcBef>
                <a:spcPts val="980"/>
              </a:spcBef>
              <a:tabLst>
                <a:tab pos="354965" algn="l"/>
              </a:tabLst>
            </a:pPr>
            <a:r>
              <a:rPr lang="en-IN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Enhances</a:t>
            </a:r>
            <a:r>
              <a:rPr lang="en-IN" sz="28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digital</a:t>
            </a:r>
            <a:r>
              <a:rPr lang="en-IN" sz="28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r>
              <a:rPr lang="en-IN" sz="28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</a:t>
            </a:r>
          </a:p>
          <a:p>
            <a:pPr marL="12700" indent="0">
              <a:spcBef>
                <a:spcPts val="980"/>
              </a:spcBef>
              <a:buNone/>
              <a:tabLst>
                <a:tab pos="354965" algn="l"/>
              </a:tabLst>
            </a:pPr>
            <a:endParaRPr lang="en-IN" sz="2500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indent="0">
              <a:spcBef>
                <a:spcPts val="980"/>
              </a:spcBef>
              <a:buNone/>
              <a:tabLst>
                <a:tab pos="354965" algn="l"/>
              </a:tabLst>
            </a:pPr>
            <a:r>
              <a:rPr lang="en-IN" sz="26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</a:t>
            </a:r>
            <a:r>
              <a:rPr lang="en-IN" sz="2600" b="1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6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IN" sz="2600" b="1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6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Inclusion</a:t>
            </a:r>
          </a:p>
          <a:p>
            <a:pPr marL="355600" marR="5080">
              <a:lnSpc>
                <a:spcPct val="131400"/>
              </a:lnSpc>
              <a:spcBef>
                <a:spcPts val="100"/>
              </a:spcBef>
              <a:tabLst>
                <a:tab pos="355600" algn="l"/>
              </a:tabLst>
            </a:pP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Valuable</a:t>
            </a:r>
            <a:r>
              <a:rPr lang="en-US" sz="28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en-US" sz="28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</a:t>
            </a:r>
            <a:r>
              <a:rPr lang="en-US" sz="28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sz="28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NLP</a:t>
            </a:r>
            <a:r>
              <a:rPr lang="en-US" sz="28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8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</a:t>
            </a:r>
            <a:r>
              <a:rPr lang="en-US" sz="28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</a:t>
            </a:r>
            <a:r>
              <a:rPr lang="en-US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965" indent="-342265">
              <a:spcBef>
                <a:spcPts val="1015"/>
              </a:spcBef>
              <a:tabLst>
                <a:tab pos="354965" algn="l"/>
              </a:tabLst>
            </a:pPr>
            <a:r>
              <a:rPr lang="en-US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Demonstrates</a:t>
            </a:r>
            <a:r>
              <a:rPr lang="en-US" sz="28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ethical</a:t>
            </a:r>
            <a:r>
              <a:rPr lang="en-US" sz="28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lang="en-US" sz="28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132715">
              <a:lnSpc>
                <a:spcPct val="131400"/>
              </a:lnSpc>
              <a:spcBef>
                <a:spcPts val="495"/>
              </a:spcBef>
              <a:tabLst>
                <a:tab pos="355600" algn="l"/>
              </a:tabLst>
            </a:pP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Helps</a:t>
            </a:r>
            <a:r>
              <a:rPr lang="en-US" sz="28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overcome</a:t>
            </a:r>
            <a:r>
              <a:rPr lang="en-US" sz="28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r>
              <a:rPr lang="en-US" sz="28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barriers</a:t>
            </a:r>
            <a:r>
              <a:rPr lang="en-US" sz="28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8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 difficulties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965" indent="-342265">
              <a:spcBef>
                <a:spcPts val="980"/>
              </a:spcBef>
              <a:tabLst>
                <a:tab pos="354965" algn="l"/>
              </a:tabLst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4965" indent="-342265">
              <a:spcBef>
                <a:spcPts val="980"/>
              </a:spcBef>
              <a:tabLst>
                <a:tab pos="354965" algn="l"/>
              </a:tabLst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31115">
              <a:lnSpc>
                <a:spcPct val="131400"/>
              </a:lnSpc>
              <a:spcBef>
                <a:spcPts val="495"/>
              </a:spcBef>
              <a:tabLst>
                <a:tab pos="355600" algn="l"/>
              </a:tabLst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31115">
              <a:lnSpc>
                <a:spcPct val="131400"/>
              </a:lnSpc>
              <a:spcBef>
                <a:spcPts val="495"/>
              </a:spcBef>
              <a:tabLst>
                <a:tab pos="355600" algn="l"/>
              </a:tabLst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1F0C1F3-4B35-E009-0C8D-6C222FECC6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219" y="1333966"/>
            <a:ext cx="7179301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people understand emotions behind news easily.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Makes public mood more visible and relatable.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Encourages deeper thinking beyond headlines.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art to communicate emotions in a simple way.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A8A80E5F-21DF-00BA-6CEA-8FA726C56EFF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7E3CE038-571F-6157-B695-9C717C9A1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59386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AB86AC74-DC67-8986-6AAA-5EEAF76177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4993" y="208728"/>
            <a:ext cx="6404610" cy="5359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r>
              <a:rPr lang="en-IN" sz="3400" b="1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3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40B01-C8C7-AF7E-CE50-E7C9A432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368" y="1089271"/>
            <a:ext cx="7487264" cy="5609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successfully</a:t>
            </a:r>
            <a:r>
              <a:rPr lang="en-US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developed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lang="en-US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emotion-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aware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news-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to-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lang="en-US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en-US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integrates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NLP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models.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demonstrates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meaningful emotional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news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data,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creating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bridge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between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textual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artistic expression.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35"/>
              </a:spcBef>
              <a:buNone/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en-US" sz="2200" b="1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8605">
              <a:lnSpc>
                <a:spcPct val="100000"/>
              </a:lnSpc>
              <a:spcBef>
                <a:spcPts val="1660"/>
              </a:spcBef>
            </a:pP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</a:t>
            </a: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live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news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streams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immediate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</a:p>
          <a:p>
            <a:pPr marL="268605">
              <a:lnSpc>
                <a:spcPct val="100000"/>
              </a:lnSpc>
              <a:spcBef>
                <a:spcPts val="5"/>
              </a:spcBef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8605">
              <a:lnSpc>
                <a:spcPct val="100000"/>
              </a:lnSpc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Global</a:t>
            </a:r>
            <a:r>
              <a:rPr lang="en-US" sz="2200" b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Reach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Expand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lingual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news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processing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capabilities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305"/>
              </a:spcBef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8605">
              <a:lnSpc>
                <a:spcPct val="100000"/>
              </a:lnSpc>
              <a:spcBef>
                <a:spcPts val="5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</a:t>
            </a:r>
            <a:r>
              <a:rPr lang="en-US" sz="2200" b="1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sz="2200" spc="-3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60735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46E4F77A-7F80-ED94-FF7C-E645948E21B2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7D1A6DCB-E2C9-D4DC-7A73-B19BE2612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59386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EC6F1F-A80B-22A1-9DD9-55067C29DC9B}"/>
              </a:ext>
            </a:extLst>
          </p:cNvPr>
          <p:cNvSpPr txBox="1"/>
          <p:nvPr/>
        </p:nvSpPr>
        <p:spPr>
          <a:xfrm>
            <a:off x="2286000" y="142376"/>
            <a:ext cx="45720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07695">
              <a:lnSpc>
                <a:spcPct val="100000"/>
              </a:lnSpc>
              <a:spcBef>
                <a:spcPts val="1780"/>
              </a:spcBef>
            </a:pPr>
            <a:r>
              <a:rPr lang="en-IN" sz="34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D1BB4-194B-05F2-0E6C-6BDB23FBF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466" y="668594"/>
            <a:ext cx="8229600" cy="6189406"/>
          </a:xfrm>
        </p:spPr>
        <p:txBody>
          <a:bodyPr>
            <a:normAutofit fontScale="25000" lnSpcReduction="20000"/>
          </a:bodyPr>
          <a:lstStyle/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Devlin, J., Chang, M.-W., Lee, K., &amp; Toutanova, K. (2019). BERT: Pre-training of Deep Bidirectional Transformers for Language Understanding. Proceedings of the 2019 Conference of the North American Chapter of the Association for Computational Linguistics (NAACL-HLT), pp. 4171–4186.</a:t>
            </a:r>
          </a:p>
          <a:p>
            <a:pPr marL="0" indent="0">
              <a:buNone/>
            </a:pP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Mohammad, S. M. (2016). Sentiment Analysis: Detecting Valence, Emotions, and Other 	Affectual States. In Emotion Measurement, Elsevier, pp. 201–237.</a:t>
            </a:r>
          </a:p>
          <a:p>
            <a:pPr marL="0" indent="0">
              <a:buNone/>
            </a:pP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Goodfellow, I., Pouget-Abadie, J., Mirza, M., Xu, B., Warde-Farley, D., Ozair, S., Courville, A., &amp; Bengio, Y. (2014). Generative Adversarial </a:t>
            </a: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Nets.Advances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Neural Information Processing Systems (</a:t>
            </a: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NeurIPS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Vol. 27.</a:t>
            </a:r>
          </a:p>
          <a:p>
            <a:pPr marL="0" indent="0">
              <a:buNone/>
            </a:pP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Mirza, M., &amp; </a:t>
            </a: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Osindero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(2014). Conditional Generative Adversarial Nets. </a:t>
            </a: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	arXiv:1411.1784.</a:t>
            </a:r>
          </a:p>
          <a:p>
            <a:pPr marL="0" indent="0">
              <a:buNone/>
            </a:pP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Xu, T., Zhang, P., Huang, Q., Zhang, H., Gan, Z., Huang, X., &amp; He, X. (2018). </a:t>
            </a: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AttnGAN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Fine-Grained Text to Image Generation. Proceedings of the IEEE</a:t>
            </a:r>
          </a:p>
          <a:p>
            <a:pPr marL="0" indent="0">
              <a:buNone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Conference on Computer Vision and Pattern Recognition (CVPR), pp. 1316–1324.</a:t>
            </a:r>
          </a:p>
          <a:p>
            <a:pPr marL="0" indent="0">
              <a:buNone/>
            </a:pP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Ho, J., Jain, A., &amp; </a:t>
            </a: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Abbeel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P. (2020). Denoising Diffusion Probabilistic Models. Advances in Neural Information Processing Systems (</a:t>
            </a: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NeurIPS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Vol. 33, pp. 6840–6851.</a:t>
            </a:r>
          </a:p>
          <a:p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Rombach, R., </a:t>
            </a: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A., Lorenz, D., Esser, P., &amp; </a:t>
            </a: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Ommer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(2022). High-Resolution Image Synthesis with Latent Diffusion Models. Proceedings of the IEEE/CVF Conference on Computer Vision and Pattern Recognition (CVPR), pp. 10684–10695.</a:t>
            </a: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 </a:t>
            </a:r>
            <a:r>
              <a:rPr lang="en-US" sz="6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https://www.reddit.com/?feed=home</a:t>
            </a: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 </a:t>
            </a:r>
            <a:r>
              <a:rPr lang="en-US" sz="6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https://huggingface.co/SamLowe/roberta-base-go_emotions</a:t>
            </a: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 </a:t>
            </a:r>
            <a:r>
              <a:rPr lang="en-US" sz="6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https://huggingface.co/distilbert/distilroberta-base</a:t>
            </a: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 </a:t>
            </a:r>
            <a:r>
              <a:rPr lang="en-US" sz="6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https://huggingface.co/learn/diffusion-course/en/unit0/1</a:t>
            </a: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</a:t>
            </a:r>
            <a:r>
              <a:rPr lang="en-US" sz="6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https://huggingface.co/docs/transformers/en/main_classes/tokenizer</a:t>
            </a: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8059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1453368" name="Title 1"/>
          <p:cNvSpPr>
            <a:spLocks noGrp="1"/>
          </p:cNvSpPr>
          <p:nvPr>
            <p:ph type="title"/>
          </p:nvPr>
        </p:nvSpPr>
        <p:spPr bwMode="auto">
          <a:xfrm>
            <a:off x="457200" y="2857500"/>
            <a:ext cx="8229600" cy="11430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IN" sz="6100" b="1" dirty="0">
                <a:latin typeface="Times New Roman"/>
                <a:cs typeface="Times New Roman"/>
              </a:rPr>
              <a:t>THANK YOU</a:t>
            </a:r>
            <a:br>
              <a:rPr lang="en-IN" dirty="0">
                <a:latin typeface="Times New Roman"/>
                <a:cs typeface="Times New Roman"/>
              </a:rPr>
            </a:br>
            <a:endParaRPr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6B50A8E2-8915-4A68-A327-D5660BFE060E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1397208" name="Title 1">
            <a:extLst>
              <a:ext uri="{FF2B5EF4-FFF2-40B4-BE49-F238E27FC236}">
                <a16:creationId xmlns:a16="http://schemas.microsoft.com/office/drawing/2014/main" id="{098931E6-610B-B599-7996-A41F78470C9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404257" y="274638"/>
            <a:ext cx="5629956" cy="11430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IN" sz="3500" b="1" dirty="0">
                <a:latin typeface="Times New Roman"/>
                <a:cs typeface="Times New Roman"/>
              </a:rPr>
              <a:t>INTRODUCTION</a:t>
            </a:r>
            <a:endParaRPr lang="en-IN" sz="3500" b="1" dirty="0"/>
          </a:p>
        </p:txBody>
      </p:sp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0726E738-87FE-A8EF-6B82-F8F74705E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59386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AEF7E660-66CF-C33A-C1E6-058FA5043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240" y="1081321"/>
            <a:ext cx="8103882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News media reflects not only information but also societal emotions such as fear, anger, hope, and joy, which influence public perception and decisions.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Although AI can detect emotions from news text, results are usually shown as numbers or labels that are difficult for humans to interpret.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News often contains mixed and complex emotions that traditional sentiment analysis cannot represent effectively.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uses AI to transform emotions from news text into abstract visual art, making emotional trends more intuitive and human-friendly.</a:t>
            </a:r>
          </a:p>
        </p:txBody>
      </p:sp>
    </p:spTree>
    <p:extLst>
      <p:ext uri="{BB962C8B-B14F-4D97-AF65-F5344CB8AC3E}">
        <p14:creationId xmlns:p14="http://schemas.microsoft.com/office/powerpoint/2010/main" val="1073085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2" descr="Vice Chancellor">
            <a:extLst>
              <a:ext uri="{FF2B5EF4-FFF2-40B4-BE49-F238E27FC236}">
                <a16:creationId xmlns:a16="http://schemas.microsoft.com/office/drawing/2014/main" id="{6055EDE9-9E7E-DD59-3E5A-1E51FC393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59386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2">
            <a:extLst>
              <a:ext uri="{FF2B5EF4-FFF2-40B4-BE49-F238E27FC236}">
                <a16:creationId xmlns:a16="http://schemas.microsoft.com/office/drawing/2014/main" id="{7A6F1D04-87C5-A106-59C4-8817AEE3D807}"/>
              </a:ext>
            </a:extLst>
          </p:cNvPr>
          <p:cNvSpPr txBox="1">
            <a:spLocks/>
          </p:cNvSpPr>
          <p:nvPr/>
        </p:nvSpPr>
        <p:spPr bwMode="auto">
          <a:xfrm>
            <a:off x="2300748" y="335070"/>
            <a:ext cx="4009511" cy="703580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ctr" defTabSz="457200" rtl="0"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Bef>
                <a:spcPts val="100"/>
              </a:spcBef>
              <a:tabLst>
                <a:tab pos="2710815" algn="l"/>
              </a:tabLst>
            </a:pPr>
            <a:r>
              <a:rPr lang="en-IN" sz="445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4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3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1415B84-5948-ED7C-3A21-85F6CF4BD2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044910"/>
            <a:ext cx="7777316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 collect real-time news text from online platforms and analyze its emotional content.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accurately detect fine-grained and mixed emotions in news using emotion-aware NLP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convert detected emotions into meaningful artistic parameters such as color, texture, and balance.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generate emotion-driven abstract visual art using generative AI techniques.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provide an intuitive and human-centered way of understanding emotional trends present in news media.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10FDFA32-6600-A7C1-C2FB-18E2525F0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59386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object 6">
            <a:extLst>
              <a:ext uri="{FF2B5EF4-FFF2-40B4-BE49-F238E27FC236}">
                <a16:creationId xmlns:a16="http://schemas.microsoft.com/office/drawing/2014/main" id="{1EC58FD0-074B-C487-F9EC-A3FB331950E1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820543" y="1127681"/>
            <a:ext cx="3382641" cy="534590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ADD54-F250-517A-E5B1-1B2A69096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816" y="1061857"/>
            <a:ext cx="3879727" cy="55700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News</a:t>
            </a:r>
            <a:r>
              <a:rPr lang="en-US" sz="20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Input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</a:pP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Headlines</a:t>
            </a:r>
            <a:r>
              <a:rPr lang="en-US" sz="20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000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summaries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</a:pP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US" sz="20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cleaning</a:t>
            </a:r>
            <a:r>
              <a:rPr lang="en-US" sz="20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0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tokenization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</a:t>
            </a:r>
            <a:r>
              <a:rPr lang="en-US" sz="2000" b="1" spc="-4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</a:pP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NLP</a:t>
            </a:r>
            <a:r>
              <a:rPr lang="en-US" sz="20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classification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  <a:r>
              <a:rPr lang="en-US" sz="2000" b="1" spc="-1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Mapping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</a:pP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</a:t>
            </a:r>
            <a:r>
              <a:rPr lang="en-US" sz="20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0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</a:pPr>
            <a:r>
              <a:rPr lang="en-US" sz="20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</a:t>
            </a: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en-US" sz="20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synthesis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Artistic</a:t>
            </a:r>
            <a:r>
              <a:rPr lang="en-US" sz="2000" b="1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</a:pPr>
            <a:r>
              <a:rPr lang="en-US" sz="20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Emotion-</a:t>
            </a:r>
            <a:r>
              <a:rPr lang="en-US" sz="20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aware</a:t>
            </a:r>
            <a:r>
              <a:rPr lang="en-US" sz="20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</a:t>
            </a:r>
            <a:endParaRPr lang="en-IN" sz="20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D44F670-375A-DA88-1AAA-2BC280382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852" y="77200"/>
            <a:ext cx="4153361" cy="1143000"/>
          </a:xfrm>
        </p:spPr>
        <p:txBody>
          <a:bodyPr>
            <a:normAutofit fontScale="90000"/>
          </a:bodyPr>
          <a:lstStyle/>
          <a:p>
            <a:r>
              <a:rPr lang="en-IN" sz="38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b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3823D811-6E24-6210-DA22-716943D7F1BF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256CF4BD-8F27-A4E0-E336-4EAC8E909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59386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bject 2">
            <a:extLst>
              <a:ext uri="{FF2B5EF4-FFF2-40B4-BE49-F238E27FC236}">
                <a16:creationId xmlns:a16="http://schemas.microsoft.com/office/drawing/2014/main" id="{BC862F3B-E8B1-BBF8-E043-510AB09FC0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3888" y="298942"/>
            <a:ext cx="6410325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18535" algn="l"/>
              </a:tabLst>
            </a:pPr>
            <a:r>
              <a:rPr lang="en-IN" sz="34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</a:t>
            </a:r>
            <a:endParaRPr lang="en-IN" sz="3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8BBF6-EE53-0864-CB78-59431E7CF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923" y="1552857"/>
            <a:ext cx="8069199" cy="4525963"/>
          </a:xfrm>
        </p:spPr>
        <p:txBody>
          <a:bodyPr>
            <a:normAutofit/>
          </a:bodyPr>
          <a:lstStyle/>
          <a:p>
            <a:pPr marL="225425">
              <a:lnSpc>
                <a:spcPct val="100000"/>
              </a:lnSpc>
              <a:spcBef>
                <a:spcPts val="5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2200" b="1" spc="-1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Collection: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Curated</a:t>
            </a:r>
            <a:r>
              <a:rPr lang="en-US" sz="2200" spc="-8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news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containing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diverse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headlines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summaries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sources</a:t>
            </a:r>
            <a:r>
              <a:rPr lang="en-US" sz="2200" spc="-4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spc="-3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categories.</a:t>
            </a: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5425">
              <a:lnSpc>
                <a:spcPct val="100000"/>
              </a:lnSpc>
              <a:spcBef>
                <a:spcPts val="5"/>
              </a:spcBef>
            </a:pPr>
            <a:r>
              <a:rPr lang="en-IN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</a:t>
            </a:r>
            <a:r>
              <a:rPr lang="en-IN" sz="2200" b="1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Detection: </a:t>
            </a:r>
            <a:r>
              <a:rPr lang="en-IN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Transformer-</a:t>
            </a:r>
            <a:r>
              <a:rPr lang="en-IN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en-IN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NLP</a:t>
            </a:r>
            <a:r>
              <a:rPr lang="en-IN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r>
              <a:rPr lang="en-IN" sz="2200" spc="-2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</a:t>
            </a:r>
            <a:r>
              <a:rPr lang="en-IN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multi-</a:t>
            </a:r>
            <a:r>
              <a:rPr lang="en-IN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  <a:r>
              <a:rPr lang="en-IN" sz="2200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 classification</a:t>
            </a:r>
            <a:r>
              <a:rPr lang="en-IN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IN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</a:t>
            </a:r>
            <a:r>
              <a:rPr lang="en-IN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complex</a:t>
            </a:r>
            <a:r>
              <a:rPr lang="en-IN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en-IN" sz="2200" spc="-5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patterns.</a:t>
            </a: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IN" sz="2200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5425">
              <a:lnSpc>
                <a:spcPct val="100000"/>
              </a:lnSpc>
              <a:spcBef>
                <a:spcPts val="5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</a:t>
            </a:r>
            <a:r>
              <a:rPr lang="en-US" sz="2200" b="1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Mapping: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Emotions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systematically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mapped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hue,</a:t>
            </a:r>
            <a:r>
              <a:rPr lang="en-US" sz="2200" spc="-5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brush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texture,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symmetry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levels,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spc="-6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randomness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parameters.</a:t>
            </a: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US" sz="2200" spc="-10" dirty="0">
              <a:solidFill>
                <a:srgbClr val="14151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5425">
              <a:lnSpc>
                <a:spcPct val="100000"/>
              </a:lnSpc>
              <a:spcBef>
                <a:spcPts val="5"/>
              </a:spcBef>
            </a:pPr>
            <a:r>
              <a:rPr lang="en-US" sz="2200" b="1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US" sz="2200" b="1" spc="-2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Generation: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Text-to-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synthesis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powered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Stable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Diffusion</a:t>
            </a:r>
            <a:r>
              <a:rPr lang="en-US" sz="2200" spc="-6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creates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emotionally</a:t>
            </a:r>
            <a:r>
              <a:rPr lang="en-US" sz="2200" spc="-8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aligned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artistic</a:t>
            </a:r>
            <a:r>
              <a:rPr lang="en-US" sz="2200" spc="-75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spc="-10" dirty="0">
                <a:solidFill>
                  <a:srgbClr val="14151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5425" marR="846455">
              <a:lnSpc>
                <a:spcPct val="134800"/>
              </a:lnSpc>
              <a:spcBef>
                <a:spcPts val="1070"/>
              </a:spcBef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5425" marR="464184">
              <a:lnSpc>
                <a:spcPct val="134800"/>
              </a:lnSpc>
              <a:spcBef>
                <a:spcPts val="1070"/>
              </a:spcBef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593725" indent="0">
              <a:lnSpc>
                <a:spcPct val="134800"/>
              </a:lnSpc>
              <a:spcBef>
                <a:spcPts val="1070"/>
              </a:spcBef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1183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29260F17-442D-D830-C9AD-92D1F3B75517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61B557EC-4532-6A92-1241-A20DB2323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A0DB4C99-765F-4432-A82A-83D2649448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C9C94-FC48-EFB0-03C0-ECEC493AF3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" y="2536845"/>
            <a:ext cx="7559040" cy="4321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E69700-7E37-E27B-6DDC-AB808D44A2D0}"/>
              </a:ext>
            </a:extLst>
          </p:cNvPr>
          <p:cNvSpPr txBox="1"/>
          <p:nvPr/>
        </p:nvSpPr>
        <p:spPr>
          <a:xfrm>
            <a:off x="1097608" y="974819"/>
            <a:ext cx="6050444" cy="18301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is the pipeline for getting the data and generating the art</a:t>
            </a:r>
            <a:endParaRPr lang="en-IN" sz="16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  <a:tabLst>
                <a:tab pos="457200" algn="l"/>
              </a:tabLst>
            </a:pPr>
            <a:r>
              <a:rPr lang="en-IN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Fetches Reddit posts</a:t>
            </a:r>
          </a:p>
          <a:p>
            <a:pPr marL="342900" lvl="0" indent="-342900">
              <a:buFont typeface="+mj-lt"/>
              <a:buAutoNum type="arabicPeriod"/>
              <a:tabLst>
                <a:tab pos="457200" algn="l"/>
              </a:tabLst>
            </a:pPr>
            <a:r>
              <a:rPr lang="en-IN" sz="16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Analyzes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emotions from text</a:t>
            </a:r>
          </a:p>
          <a:p>
            <a:pPr marL="342900" lvl="0" indent="-342900">
              <a:buFont typeface="+mj-lt"/>
              <a:buAutoNum type="arabicPeriod"/>
              <a:tabLst>
                <a:tab pos="457200" algn="l"/>
              </a:tabLst>
            </a:pPr>
            <a:r>
              <a:rPr lang="en-IN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Maps emotions to artistic styles</a:t>
            </a:r>
          </a:p>
          <a:p>
            <a:pPr marL="342900" lvl="0" indent="-342900">
              <a:buFont typeface="+mj-lt"/>
              <a:buAutoNum type="arabicPeriod"/>
              <a:tabLst>
                <a:tab pos="457200" algn="l"/>
              </a:tabLst>
            </a:pPr>
            <a:r>
              <a:rPr lang="en-IN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Generates AI art using Stable Diffusion</a:t>
            </a:r>
          </a:p>
          <a:p>
            <a:pPr marL="342900" lvl="0" indent="-342900">
              <a:buFont typeface="+mj-lt"/>
              <a:buAutoNum type="arabicPeriod"/>
              <a:tabLst>
                <a:tab pos="457200" algn="l"/>
              </a:tabLst>
            </a:pPr>
            <a:r>
              <a:rPr lang="en-IN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Generates artwork</a:t>
            </a: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6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82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8CE6DEAD-66CC-A814-74D4-03F11D30947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09092205-0DAD-8B66-9E31-982F5BB9D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898AB7B9-D0ED-206A-BBAE-31BADA361A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FAAE73-6688-85BA-559B-918A2AFF76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226" y="1355135"/>
            <a:ext cx="7580671" cy="540085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8FB8BB-AE90-8810-49D8-315652F1CE5D}"/>
              </a:ext>
            </a:extLst>
          </p:cNvPr>
          <p:cNvSpPr txBox="1"/>
          <p:nvPr/>
        </p:nvSpPr>
        <p:spPr>
          <a:xfrm>
            <a:off x="879987" y="9858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This is the Model Training Phase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4575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9442BFF4-2461-D81F-F05F-3E70D2785C8D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Picture 2" descr="Vice Chancellor">
            <a:extLst>
              <a:ext uri="{FF2B5EF4-FFF2-40B4-BE49-F238E27FC236}">
                <a16:creationId xmlns:a16="http://schemas.microsoft.com/office/drawing/2014/main" id="{A798A03B-04B5-F6B0-DC84-982B34A11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213" y="102010"/>
            <a:ext cx="1742909" cy="74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8D019C7B-53C3-BF7E-7328-42F9126679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3361" y="241566"/>
            <a:ext cx="278384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68E5AF-1D11-77CE-AA87-751919D8EB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973" y="1051543"/>
            <a:ext cx="6277897" cy="254706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E2B837-57A4-5BCC-6F14-218421A512C2}"/>
              </a:ext>
            </a:extLst>
          </p:cNvPr>
          <p:cNvSpPr txBox="1"/>
          <p:nvPr/>
        </p:nvSpPr>
        <p:spPr>
          <a:xfrm>
            <a:off x="997974" y="68221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This is the art outcome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548F32-0C4C-E41F-99F1-DFFB5C6D36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974" y="3623186"/>
            <a:ext cx="6277897" cy="32348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32529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</TotalTime>
  <Words>1358</Words>
  <Application>Microsoft Office PowerPoint</Application>
  <PresentationFormat>On-screen Show (4:3)</PresentationFormat>
  <Paragraphs>218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Arimo Bold</vt:lpstr>
      <vt:lpstr>Calibri</vt:lpstr>
      <vt:lpstr>Times New Roman</vt:lpstr>
      <vt:lpstr>Office Theme</vt:lpstr>
      <vt:lpstr>PowerPoint Presentation</vt:lpstr>
      <vt:lpstr>CONTENTS </vt:lpstr>
      <vt:lpstr>INTRODUCTION</vt:lpstr>
      <vt:lpstr>PowerPoint Presentation</vt:lpstr>
      <vt:lpstr>ARCHITECTURE </vt:lpstr>
      <vt:lpstr>METHODOLOGY 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PowerPoint Presentation</vt:lpstr>
      <vt:lpstr>RESULTS </vt:lpstr>
      <vt:lpstr>PowerPoint Presentation</vt:lpstr>
      <vt:lpstr>CONCLUSION </vt:lpstr>
      <vt:lpstr>PowerPoint Presentation</vt:lpstr>
      <vt:lpstr>THANK YOU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Rita Kho</dc:creator>
  <cp:keywords/>
  <dc:description>generated using python-pptx</dc:description>
  <cp:lastModifiedBy>Rita Kho</cp:lastModifiedBy>
  <cp:revision>75</cp:revision>
  <dcterms:created xsi:type="dcterms:W3CDTF">2013-01-27T09:14:16Z</dcterms:created>
  <dcterms:modified xsi:type="dcterms:W3CDTF">2026-02-18T17:05:31Z</dcterms:modified>
  <cp:category/>
</cp:coreProperties>
</file>